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6" r:id="rId2"/>
    <p:sldId id="279" r:id="rId3"/>
    <p:sldId id="328" r:id="rId4"/>
    <p:sldId id="329" r:id="rId5"/>
    <p:sldId id="330" r:id="rId6"/>
    <p:sldId id="322" r:id="rId7"/>
    <p:sldId id="323" r:id="rId8"/>
    <p:sldId id="324" r:id="rId9"/>
    <p:sldId id="325" r:id="rId10"/>
    <p:sldId id="326" r:id="rId11"/>
    <p:sldId id="318" r:id="rId12"/>
    <p:sldId id="327" r:id="rId13"/>
    <p:sldId id="317" r:id="rId14"/>
    <p:sldId id="314" r:id="rId15"/>
    <p:sldId id="315"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CapgeminiODataTraining/blob/master/Day%208/Validation%20Code.txt"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CapgeminiODataTraining/blob/master/Day%208/Determination%20Code.txt"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github.com/soyuztechnologies/CapgeminiODataTraining/blob/master/Day%208/Action%20Code.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17/Consume%20CDS%20in%20SAC%20.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17</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SAC Dashboard on top of CDS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C:\Users\sc\AppData\Local\Temp\SNAGHTML943d95.PNG"/>
          <p:cNvPicPr/>
          <p:nvPr/>
        </p:nvPicPr>
        <p:blipFill>
          <a:blip r:embed="rId3">
            <a:extLst>
              <a:ext uri="{28A0092B-C50C-407E-A947-70E740481C1C}">
                <a14:useLocalDpi xmlns:a14="http://schemas.microsoft.com/office/drawing/2010/main" val="0"/>
              </a:ext>
            </a:extLst>
          </a:blip>
          <a:srcRect/>
          <a:stretch>
            <a:fillRect/>
          </a:stretch>
        </p:blipFill>
        <p:spPr bwMode="auto">
          <a:xfrm>
            <a:off x="776946" y="960572"/>
            <a:ext cx="9482572" cy="5496667"/>
          </a:xfrm>
          <a:prstGeom prst="rect">
            <a:avLst/>
          </a:prstGeom>
          <a:noFill/>
          <a:ln>
            <a:noFill/>
          </a:ln>
        </p:spPr>
      </p:pic>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65925714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04535"/>
            <a:ext cx="7964159"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Add Validation ,Determination ,</a:t>
            </a:r>
            <a:r>
              <a:rPr lang="en-US" sz="1800" dirty="0" smtClean="0">
                <a:solidFill>
                  <a:schemeClr val="bg1"/>
                </a:solidFill>
              </a:rPr>
              <a:t>Action</a:t>
            </a:r>
            <a:endParaRPr lang="en-US" sz="1800" dirty="0" smtClean="0">
              <a:solidFill>
                <a:schemeClr val="bg1"/>
              </a:solidFill>
            </a:endParaRPr>
          </a:p>
          <a:p>
            <a:pPr marL="285750" lvl="0" indent="-285750">
              <a:buFont typeface="Arial" panose="020B0604020202020204" pitchFamily="34" charset="0"/>
              <a:buChar char="•"/>
            </a:pPr>
            <a:r>
              <a:rPr lang="en-US" sz="1800" dirty="0">
                <a:solidFill>
                  <a:schemeClr val="bg1"/>
                </a:solidFill>
              </a:rPr>
              <a:t>D</a:t>
            </a:r>
            <a:r>
              <a:rPr lang="en-US" sz="1800" dirty="0" smtClean="0">
                <a:solidFill>
                  <a:schemeClr val="bg1"/>
                </a:solidFill>
              </a:rPr>
              <a:t>escribing </a:t>
            </a:r>
            <a:r>
              <a:rPr lang="en-US" sz="1800" dirty="0">
                <a:solidFill>
                  <a:schemeClr val="bg1"/>
                </a:solidFill>
              </a:rPr>
              <a:t>SAP Analytics Cloud ( SAC )</a:t>
            </a:r>
          </a:p>
          <a:p>
            <a:pPr marL="285750" lvl="0" indent="-285750">
              <a:buFont typeface="Arial" panose="020B0604020202020204" pitchFamily="34" charset="0"/>
              <a:buChar char="•"/>
            </a:pPr>
            <a:r>
              <a:rPr lang="en-US" sz="1800" dirty="0">
                <a:solidFill>
                  <a:schemeClr val="bg1"/>
                </a:solidFill>
              </a:rPr>
              <a:t>Consume CDS in Analytics Cloud</a:t>
            </a:r>
          </a:p>
          <a:p>
            <a:pPr marL="285750" lvl="0" indent="-285750">
              <a:buFont typeface="Arial" panose="020B0604020202020204" pitchFamily="34" charset="0"/>
              <a:buChar char="•"/>
            </a:pPr>
            <a:r>
              <a:rPr lang="en-US" sz="1800" dirty="0">
                <a:solidFill>
                  <a:schemeClr val="bg1"/>
                </a:solidFill>
              </a:rPr>
              <a:t>Creating Dashboard’s on top of CDS in Analytics Cloud</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Validation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20" y="1211388"/>
            <a:ext cx="10515601" cy="1477328"/>
          </a:xfrm>
          <a:prstGeom prst="rect">
            <a:avLst/>
          </a:prstGeom>
        </p:spPr>
        <p:txBody>
          <a:bodyPr wrap="square">
            <a:spAutoFit/>
          </a:bodyPr>
          <a:lstStyle/>
          <a:p>
            <a:pPr algn="just"/>
            <a:r>
              <a:rPr lang="en-US" sz="1800" dirty="0">
                <a:solidFill>
                  <a:schemeClr val="bg1"/>
                </a:solidFill>
              </a:rPr>
              <a:t>If this condition is fulfilled, the BOPF runtime automatically executes the validation. We call this implicit validation. Implicit validations are executed after each modification of node data, depending on the configured request nodes</a:t>
            </a:r>
            <a:r>
              <a:rPr lang="en-US" sz="1800" dirty="0" smtClean="0">
                <a:solidFill>
                  <a:schemeClr val="bg1"/>
                </a:solidFill>
              </a:rPr>
              <a:t>.</a:t>
            </a:r>
            <a:r>
              <a:rPr lang="en-US" sz="1800" dirty="0">
                <a:solidFill>
                  <a:schemeClr val="bg1"/>
                </a:solidFill>
              </a:rPr>
              <a:t> A validation is an entity of a business object node that is triggered in certain situations to check various aspects of a given set of node instances. It is used used to validate whether a set of node instances is consistent.</a:t>
            </a:r>
          </a:p>
        </p:txBody>
      </p:sp>
      <p:pic>
        <p:nvPicPr>
          <p:cNvPr id="7" name="Picture 6"/>
          <p:cNvPicPr>
            <a:picLocks noChangeAspect="1"/>
          </p:cNvPicPr>
          <p:nvPr/>
        </p:nvPicPr>
        <p:blipFill>
          <a:blip r:embed="rId3"/>
          <a:stretch>
            <a:fillRect/>
          </a:stretch>
        </p:blipFill>
        <p:spPr>
          <a:xfrm>
            <a:off x="761336" y="2898651"/>
            <a:ext cx="4448000" cy="1962667"/>
          </a:xfrm>
          <a:prstGeom prst="rect">
            <a:avLst/>
          </a:prstGeom>
        </p:spPr>
      </p:pic>
      <p:pic>
        <p:nvPicPr>
          <p:cNvPr id="8" name="Picture 7"/>
          <p:cNvPicPr>
            <a:picLocks noChangeAspect="1"/>
          </p:cNvPicPr>
          <p:nvPr/>
        </p:nvPicPr>
        <p:blipFill>
          <a:blip r:embed="rId4"/>
          <a:stretch>
            <a:fillRect/>
          </a:stretch>
        </p:blipFill>
        <p:spPr>
          <a:xfrm>
            <a:off x="7324959" y="2555938"/>
            <a:ext cx="3825905" cy="2648095"/>
          </a:xfrm>
          <a:prstGeom prst="rect">
            <a:avLst/>
          </a:prstGeom>
        </p:spPr>
      </p:pic>
      <p:sp>
        <p:nvSpPr>
          <p:cNvPr id="9" name="Chevron 8"/>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655320" y="4954051"/>
            <a:ext cx="4808304" cy="369332"/>
          </a:xfrm>
          <a:prstGeom prst="rect">
            <a:avLst/>
          </a:prstGeom>
        </p:spPr>
        <p:txBody>
          <a:bodyPr wrap="none">
            <a:spAutoFit/>
          </a:bodyPr>
          <a:lstStyle/>
          <a:p>
            <a:r>
              <a:rPr lang="en-US" sz="1800" dirty="0" smtClean="0">
                <a:solidFill>
                  <a:schemeClr val="bg1"/>
                </a:solidFill>
              </a:rPr>
              <a:t>Right Click on Business Object and Add Validation</a:t>
            </a:r>
            <a:endParaRPr lang="en-US" sz="1800" dirty="0">
              <a:solidFill>
                <a:schemeClr val="bg1"/>
              </a:solidFill>
            </a:endParaRPr>
          </a:p>
        </p:txBody>
      </p:sp>
      <p:sp>
        <p:nvSpPr>
          <p:cNvPr id="12" name="Rectangle 11"/>
          <p:cNvSpPr/>
          <p:nvPr/>
        </p:nvSpPr>
        <p:spPr>
          <a:xfrm>
            <a:off x="2334007" y="5581212"/>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Validation</a:t>
            </a:r>
            <a:endParaRPr lang="en-US" sz="1800" dirty="0">
              <a:solidFill>
                <a:schemeClr val="bg1"/>
              </a:solidFill>
            </a:endParaRPr>
          </a:p>
        </p:txBody>
      </p:sp>
      <p:cxnSp>
        <p:nvCxnSpPr>
          <p:cNvPr id="13" name="Straight Connector 12"/>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7475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Determination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767184" y="1992786"/>
            <a:ext cx="4647619" cy="3190476"/>
          </a:xfrm>
          <a:prstGeom prst="rect">
            <a:avLst/>
          </a:prstGeom>
        </p:spPr>
      </p:pic>
      <p:pic>
        <p:nvPicPr>
          <p:cNvPr id="8" name="Picture 7"/>
          <p:cNvPicPr>
            <a:picLocks noChangeAspect="1"/>
          </p:cNvPicPr>
          <p:nvPr/>
        </p:nvPicPr>
        <p:blipFill rotWithShape="1">
          <a:blip r:embed="rId4"/>
          <a:srcRect t="2439" r="14947"/>
          <a:stretch/>
        </p:blipFill>
        <p:spPr>
          <a:xfrm>
            <a:off x="852940" y="2623930"/>
            <a:ext cx="4272901" cy="2125457"/>
          </a:xfrm>
          <a:prstGeom prst="rect">
            <a:avLst/>
          </a:prstGeom>
        </p:spPr>
      </p:pic>
      <p:sp>
        <p:nvSpPr>
          <p:cNvPr id="9" name="Rectangle 8"/>
          <p:cNvSpPr/>
          <p:nvPr/>
        </p:nvSpPr>
        <p:spPr>
          <a:xfrm>
            <a:off x="799932" y="1146273"/>
            <a:ext cx="6096000" cy="923330"/>
          </a:xfrm>
          <a:prstGeom prst="rect">
            <a:avLst/>
          </a:prstGeom>
        </p:spPr>
        <p:txBody>
          <a:bodyPr>
            <a:spAutoFit/>
          </a:bodyPr>
          <a:lstStyle/>
          <a:p>
            <a:r>
              <a:rPr lang="en-US" sz="1800" dirty="0">
                <a:solidFill>
                  <a:schemeClr val="bg1"/>
                </a:solidFill>
                <a:latin typeface="Roboto"/>
              </a:rPr>
              <a:t>The Determination, change of business objects, such as saving, is the logic that moves when certain conditions are met.</a:t>
            </a:r>
            <a:endParaRPr lang="en-US" sz="1800" dirty="0">
              <a:solidFill>
                <a:schemeClr val="bg1"/>
              </a:solidFill>
            </a:endParaRPr>
          </a:p>
        </p:txBody>
      </p:sp>
      <p:sp>
        <p:nvSpPr>
          <p:cNvPr id="10" name="Chevron 9"/>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p:cNvSpPr/>
          <p:nvPr/>
        </p:nvSpPr>
        <p:spPr>
          <a:xfrm>
            <a:off x="761336" y="4861281"/>
            <a:ext cx="5237396" cy="369332"/>
          </a:xfrm>
          <a:prstGeom prst="rect">
            <a:avLst/>
          </a:prstGeom>
        </p:spPr>
        <p:txBody>
          <a:bodyPr wrap="none">
            <a:spAutoFit/>
          </a:bodyPr>
          <a:lstStyle/>
          <a:p>
            <a:r>
              <a:rPr lang="en-US" sz="1800" dirty="0" smtClean="0">
                <a:solidFill>
                  <a:schemeClr val="bg1"/>
                </a:solidFill>
              </a:rPr>
              <a:t>Right Click on Business Object and Add Determination</a:t>
            </a:r>
            <a:endParaRPr lang="en-US" sz="1800" dirty="0">
              <a:solidFill>
                <a:schemeClr val="bg1"/>
              </a:solidFill>
            </a:endParaRPr>
          </a:p>
        </p:txBody>
      </p:sp>
      <p:cxnSp>
        <p:nvCxnSpPr>
          <p:cNvPr id="13" name="Straight Connector 12"/>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0828" y="5528930"/>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Determination</a:t>
            </a:r>
            <a:endParaRPr lang="en-US" sz="1800" dirty="0">
              <a:solidFill>
                <a:schemeClr val="bg1"/>
              </a:solidFill>
            </a:endParaRPr>
          </a:p>
        </p:txBody>
      </p:sp>
    </p:spTree>
    <p:extLst>
      <p:ext uri="{BB962C8B-B14F-4D97-AF65-F5344CB8AC3E}">
        <p14:creationId xmlns:p14="http://schemas.microsoft.com/office/powerpoint/2010/main" val="228603992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Action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55320" y="1213978"/>
            <a:ext cx="10725357" cy="1200329"/>
          </a:xfrm>
          <a:prstGeom prst="rect">
            <a:avLst/>
          </a:prstGeom>
        </p:spPr>
        <p:txBody>
          <a:bodyPr wrap="square">
            <a:spAutoFit/>
          </a:bodyPr>
          <a:lstStyle/>
          <a:p>
            <a:r>
              <a:rPr lang="en-US" sz="1800" dirty="0">
                <a:solidFill>
                  <a:schemeClr val="bg1"/>
                </a:solidFill>
              </a:rPr>
              <a:t>Are the operations which are non-standard for a business object. Using these actions, we can also perform the CRUD with the help of </a:t>
            </a:r>
            <a:r>
              <a:rPr lang="en-US" sz="1800" dirty="0" smtClean="0">
                <a:solidFill>
                  <a:schemeClr val="bg1"/>
                </a:solidFill>
              </a:rPr>
              <a:t>BO.</a:t>
            </a:r>
          </a:p>
          <a:p>
            <a:r>
              <a:rPr lang="en-US" sz="1800" dirty="0">
                <a:solidFill>
                  <a:schemeClr val="bg1"/>
                </a:solidFill>
              </a:rPr>
              <a:t>The BOPF framework assigns the new action to the business object node and creates an action class that implements the BOPF action interface /BOBF/IF_FRW_ACTION .</a:t>
            </a:r>
          </a:p>
        </p:txBody>
      </p:sp>
      <p:pic>
        <p:nvPicPr>
          <p:cNvPr id="8" name="Picture 7"/>
          <p:cNvPicPr>
            <a:picLocks noChangeAspect="1"/>
          </p:cNvPicPr>
          <p:nvPr/>
        </p:nvPicPr>
        <p:blipFill>
          <a:blip r:embed="rId3"/>
          <a:stretch>
            <a:fillRect/>
          </a:stretch>
        </p:blipFill>
        <p:spPr>
          <a:xfrm>
            <a:off x="774588" y="2807880"/>
            <a:ext cx="4009524" cy="1936402"/>
          </a:xfrm>
          <a:prstGeom prst="rect">
            <a:avLst/>
          </a:prstGeom>
        </p:spPr>
      </p:pic>
      <p:sp>
        <p:nvSpPr>
          <p:cNvPr id="9" name="Rectangle 8"/>
          <p:cNvSpPr/>
          <p:nvPr/>
        </p:nvSpPr>
        <p:spPr>
          <a:xfrm>
            <a:off x="708328" y="4848031"/>
            <a:ext cx="4473789" cy="369332"/>
          </a:xfrm>
          <a:prstGeom prst="rect">
            <a:avLst/>
          </a:prstGeom>
        </p:spPr>
        <p:txBody>
          <a:bodyPr wrap="none">
            <a:spAutoFit/>
          </a:bodyPr>
          <a:lstStyle/>
          <a:p>
            <a:r>
              <a:rPr lang="en-US" sz="1800" dirty="0" smtClean="0">
                <a:solidFill>
                  <a:schemeClr val="bg1"/>
                </a:solidFill>
              </a:rPr>
              <a:t>Right Click on Business Object and Add Action</a:t>
            </a:r>
            <a:endParaRPr lang="en-US" sz="1800" dirty="0">
              <a:solidFill>
                <a:schemeClr val="bg1"/>
              </a:solidFill>
            </a:endParaRPr>
          </a:p>
        </p:txBody>
      </p:sp>
      <p:sp>
        <p:nvSpPr>
          <p:cNvPr id="10" name="Rectangle 9"/>
          <p:cNvSpPr/>
          <p:nvPr/>
        </p:nvSpPr>
        <p:spPr>
          <a:xfrm>
            <a:off x="2059687" y="5620731"/>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4"/>
              </a:rPr>
              <a:t>Implementing Action Code</a:t>
            </a:r>
            <a:endParaRPr lang="en-US" sz="1800" dirty="0">
              <a:solidFill>
                <a:schemeClr val="bg1"/>
              </a:solidFill>
            </a:endParaRPr>
          </a:p>
        </p:txBody>
      </p:sp>
      <p:pic>
        <p:nvPicPr>
          <p:cNvPr id="12" name="Picture 11"/>
          <p:cNvPicPr>
            <a:picLocks noChangeAspect="1"/>
          </p:cNvPicPr>
          <p:nvPr/>
        </p:nvPicPr>
        <p:blipFill>
          <a:blip r:embed="rId5"/>
          <a:stretch>
            <a:fillRect/>
          </a:stretch>
        </p:blipFill>
        <p:spPr>
          <a:xfrm>
            <a:off x="7287765" y="2414307"/>
            <a:ext cx="4018572" cy="2784000"/>
          </a:xfrm>
          <a:prstGeom prst="rect">
            <a:avLst/>
          </a:prstGeom>
        </p:spPr>
      </p:pic>
      <p:sp>
        <p:nvSpPr>
          <p:cNvPr id="13" name="Chevron 12"/>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4" name="Straight Connector 13"/>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0396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SAP Analytics Cloud ( SAC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14164" y="1189961"/>
            <a:ext cx="11552549" cy="1477328"/>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SAP Analytics Cloud</a:t>
            </a:r>
            <a:r>
              <a:rPr lang="en-US" sz="1800" dirty="0">
                <a:solidFill>
                  <a:schemeClr val="bg1"/>
                </a:solidFill>
                <a:latin typeface="arial" panose="020B0604020202020204" pitchFamily="34" charset="0"/>
              </a:rPr>
              <a:t> solution combines BI, augmented and </a:t>
            </a:r>
            <a:r>
              <a:rPr lang="en-US" sz="1800" b="1" dirty="0">
                <a:solidFill>
                  <a:schemeClr val="bg1"/>
                </a:solidFill>
                <a:latin typeface="arial" panose="020B0604020202020204" pitchFamily="34" charset="0"/>
              </a:rPr>
              <a:t>predictive analytics</a:t>
            </a:r>
            <a:r>
              <a:rPr lang="en-US" sz="1800" dirty="0">
                <a:solidFill>
                  <a:schemeClr val="bg1"/>
                </a:solidFill>
                <a:latin typeface="arial" panose="020B0604020202020204" pitchFamily="34" charset="0"/>
              </a:rPr>
              <a:t>, and planning capabilities into one </a:t>
            </a:r>
            <a:r>
              <a:rPr lang="en-US" sz="1800" b="1" dirty="0">
                <a:solidFill>
                  <a:schemeClr val="bg1"/>
                </a:solidFill>
                <a:latin typeface="arial" panose="020B0604020202020204" pitchFamily="34" charset="0"/>
              </a:rPr>
              <a:t>cloud</a:t>
            </a:r>
            <a:r>
              <a:rPr lang="en-US" sz="1800" dirty="0">
                <a:solidFill>
                  <a:schemeClr val="bg1"/>
                </a:solidFill>
                <a:latin typeface="arial" panose="020B0604020202020204" pitchFamily="34" charset="0"/>
              </a:rPr>
              <a:t> environment. As the </a:t>
            </a:r>
            <a:r>
              <a:rPr lang="en-US" sz="1800" b="1" dirty="0">
                <a:solidFill>
                  <a:schemeClr val="bg1"/>
                </a:solidFill>
                <a:latin typeface="arial" panose="020B0604020202020204" pitchFamily="34" charset="0"/>
              </a:rPr>
              <a:t>analytics</a:t>
            </a:r>
            <a:r>
              <a:rPr lang="en-US" sz="1800" dirty="0">
                <a:solidFill>
                  <a:schemeClr val="bg1"/>
                </a:solidFill>
                <a:latin typeface="arial" panose="020B0604020202020204" pitchFamily="34" charset="0"/>
              </a:rPr>
              <a:t> layer of </a:t>
            </a:r>
            <a:r>
              <a:rPr lang="en-US" sz="1800" b="1" dirty="0">
                <a:solidFill>
                  <a:schemeClr val="bg1"/>
                </a:solidFill>
                <a:latin typeface="arial" panose="020B0604020202020204" pitchFamily="34" charset="0"/>
              </a:rPr>
              <a:t>SAP's</a:t>
            </a:r>
            <a:r>
              <a:rPr lang="en-US" sz="1800" dirty="0">
                <a:solidFill>
                  <a:schemeClr val="bg1"/>
                </a:solidFill>
                <a:latin typeface="arial" panose="020B0604020202020204" pitchFamily="34" charset="0"/>
              </a:rPr>
              <a:t> Business Technology Platform, it supports advanced </a:t>
            </a:r>
            <a:r>
              <a:rPr lang="en-US" sz="1800" b="1" dirty="0">
                <a:solidFill>
                  <a:schemeClr val="bg1"/>
                </a:solidFill>
                <a:latin typeface="arial" panose="020B0604020202020204" pitchFamily="34" charset="0"/>
              </a:rPr>
              <a:t>analytics</a:t>
            </a:r>
            <a:r>
              <a:rPr lang="en-US" sz="1800" dirty="0">
                <a:solidFill>
                  <a:schemeClr val="bg1"/>
                </a:solidFill>
                <a:latin typeface="arial" panose="020B0604020202020204" pitchFamily="34" charset="0"/>
              </a:rPr>
              <a:t> enterprise-wide</a:t>
            </a:r>
            <a:r>
              <a:rPr lang="en-US" sz="1800" dirty="0" smtClean="0">
                <a:solidFill>
                  <a:schemeClr val="bg1"/>
                </a:solidFill>
                <a:latin typeface="arial" panose="020B0604020202020204" pitchFamily="34" charset="0"/>
              </a:rPr>
              <a:t>.</a:t>
            </a:r>
          </a:p>
          <a:p>
            <a:r>
              <a:rPr lang="en-US" sz="1800" dirty="0">
                <a:solidFill>
                  <a:schemeClr val="bg1"/>
                </a:solidFill>
              </a:rPr>
              <a:t>SAP Analytics cloud is a SaaS offering by SAP for complete BI, Planning, Predictive and designer capabilities.</a:t>
            </a:r>
          </a:p>
          <a:p>
            <a:endParaRPr lang="en-US" sz="1800" dirty="0">
              <a:solidFill>
                <a:schemeClr val="bg1"/>
              </a:solidFill>
            </a:endParaRPr>
          </a:p>
        </p:txBody>
      </p:sp>
      <p:pic>
        <p:nvPicPr>
          <p:cNvPr id="1026" name="Picture 2" descr="SAP Analytics Cloud: stronger, faster, better business deci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7" y="3064440"/>
            <a:ext cx="733425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Phases of SAP Analytics Cloud ( SAC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How to Simplify Access to Analytics for Everyone - SAPins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09" y="1055833"/>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Free Connection Concept Vectors, 20,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l="9280" r="5821" b="10943"/>
          <a:stretch/>
        </p:blipFill>
        <p:spPr bwMode="auto">
          <a:xfrm>
            <a:off x="7088066" y="3276122"/>
            <a:ext cx="5062320" cy="353725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Consume CDS in Analytic Cloud</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SAP Cloud Platform, SAP Analytics Cloud, SAP Mentors,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28" y="1203542"/>
            <a:ext cx="6953250" cy="342900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gray">
          <a:xfrm rot="580207">
            <a:off x="8682919" y="2296865"/>
            <a:ext cx="3098971" cy="1180190"/>
          </a:xfrm>
          <a:prstGeom prst="roundRect">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With Live Data</a:t>
            </a:r>
          </a:p>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Connection</a:t>
            </a:r>
            <a:endParaRPr lang="en-GB" sz="2799" kern="0" dirty="0" err="1">
              <a:solidFill>
                <a:schemeClr val="bg1"/>
              </a:solidFill>
              <a:ea typeface="Arial Unicode MS" pitchFamily="34" charset="-128"/>
              <a:cs typeface="Arial Unicode MS" pitchFamily="34" charset="-128"/>
            </a:endParaRPr>
          </a:p>
        </p:txBody>
      </p:sp>
      <p:sp>
        <p:nvSpPr>
          <p:cNvPr id="9" name="Right Arrow 8"/>
          <p:cNvSpPr/>
          <p:nvPr/>
        </p:nvSpPr>
        <p:spPr>
          <a:xfrm rot="19875481">
            <a:off x="7814988" y="3192703"/>
            <a:ext cx="819705" cy="43502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ullvector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437" y="990271"/>
            <a:ext cx="7393686" cy="5539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34971" y="1044474"/>
            <a:ext cx="4126130" cy="400110"/>
          </a:xfrm>
          <a:prstGeom prst="rect">
            <a:avLst/>
          </a:prstGeom>
        </p:spPr>
        <p:txBody>
          <a:bodyPr wrap="none">
            <a:spAutoFit/>
          </a:bodyPr>
          <a:lstStyle/>
          <a:p>
            <a:pPr lvl="0"/>
            <a:r>
              <a:rPr lang="en-US" sz="2000" dirty="0" smtClean="0">
                <a:hlinkClick r:id="rId4"/>
              </a:rPr>
              <a:t>Consume CDS in Analytics Cloud Code</a:t>
            </a:r>
            <a:endParaRPr lang="en-US" sz="2000" dirty="0"/>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9302</TotalTime>
  <Words>419</Words>
  <Application>Microsoft Office PowerPoint</Application>
  <PresentationFormat>Custom</PresentationFormat>
  <Paragraphs>80</Paragraphs>
  <Slides>15</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 Unicode MS</vt:lpstr>
      <vt:lpstr>Arial</vt:lpstr>
      <vt:lpstr>Arial</vt:lpstr>
      <vt:lpstr>Arial Black</vt:lpstr>
      <vt:lpstr>Arial Bold</vt:lpstr>
      <vt:lpstr>Calibri</vt:lpstr>
      <vt:lpstr>Cooper Black</vt:lpstr>
      <vt:lpstr>Open Sans</vt:lpstr>
      <vt:lpstr>Patua One</vt:lpstr>
      <vt:lpstr>Roboto</vt:lpstr>
      <vt:lpstr>Segoe UI</vt:lpstr>
      <vt:lpstr>Segoe UI Bold</vt:lpstr>
      <vt:lpstr>Office Theme</vt:lpstr>
      <vt:lpstr>ABAP on Hana s/4 Hana Training</vt:lpstr>
      <vt:lpstr>Agenda – Day 17</vt:lpstr>
      <vt:lpstr>Validation</vt:lpstr>
      <vt:lpstr>Determination</vt:lpstr>
      <vt:lpstr>Action</vt:lpstr>
      <vt:lpstr>SAP Analytics Cloud ( SAC )</vt:lpstr>
      <vt:lpstr>Phases of SAP Analytics Cloud ( SAC )</vt:lpstr>
      <vt:lpstr>Consume CDS in Analytic Cloud</vt:lpstr>
      <vt:lpstr>Exercise</vt:lpstr>
      <vt:lpstr>SAC Dashboard on top of CDS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264</cp:revision>
  <dcterms:created xsi:type="dcterms:W3CDTF">2013-09-12T13:05:01Z</dcterms:created>
  <dcterms:modified xsi:type="dcterms:W3CDTF">2021-11-11T06:22:05Z</dcterms:modified>
</cp:coreProperties>
</file>